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60" r:id="rId6"/>
    <p:sldId id="261" r:id="rId7"/>
    <p:sldId id="264" r:id="rId8"/>
    <p:sldId id="265"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0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FCD90-CDDB-4691-A6AD-AC9F85DD53DC}" type="datetimeFigureOut">
              <a:rPr lang="en-US" smtClean="0"/>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3C24B-1B40-4105-8B05-482058549CCD}" type="slidenum">
              <a:rPr lang="en-US" smtClean="0"/>
              <a:t>‹#›</a:t>
            </a:fld>
            <a:endParaRPr lang="en-US"/>
          </a:p>
        </p:txBody>
      </p:sp>
    </p:spTree>
    <p:extLst>
      <p:ext uri="{BB962C8B-B14F-4D97-AF65-F5344CB8AC3E}">
        <p14:creationId xmlns:p14="http://schemas.microsoft.com/office/powerpoint/2010/main" val="381877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1</a:t>
            </a:fld>
            <a:endParaRPr lang="en-US"/>
          </a:p>
        </p:txBody>
      </p:sp>
    </p:spTree>
    <p:extLst>
      <p:ext uri="{BB962C8B-B14F-4D97-AF65-F5344CB8AC3E}">
        <p14:creationId xmlns:p14="http://schemas.microsoft.com/office/powerpoint/2010/main" val="425761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2</a:t>
            </a:fld>
            <a:endParaRPr lang="en-US"/>
          </a:p>
        </p:txBody>
      </p:sp>
    </p:spTree>
    <p:extLst>
      <p:ext uri="{BB962C8B-B14F-4D97-AF65-F5344CB8AC3E}">
        <p14:creationId xmlns:p14="http://schemas.microsoft.com/office/powerpoint/2010/main" val="73934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3</a:t>
            </a:fld>
            <a:endParaRPr lang="en-US"/>
          </a:p>
        </p:txBody>
      </p:sp>
    </p:spTree>
    <p:extLst>
      <p:ext uri="{BB962C8B-B14F-4D97-AF65-F5344CB8AC3E}">
        <p14:creationId xmlns:p14="http://schemas.microsoft.com/office/powerpoint/2010/main" val="193153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4</a:t>
            </a:fld>
            <a:endParaRPr lang="en-US"/>
          </a:p>
        </p:txBody>
      </p:sp>
    </p:spTree>
    <p:extLst>
      <p:ext uri="{BB962C8B-B14F-4D97-AF65-F5344CB8AC3E}">
        <p14:creationId xmlns:p14="http://schemas.microsoft.com/office/powerpoint/2010/main" val="1448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5</a:t>
            </a:fld>
            <a:endParaRPr lang="en-US"/>
          </a:p>
        </p:txBody>
      </p:sp>
    </p:spTree>
    <p:extLst>
      <p:ext uri="{BB962C8B-B14F-4D97-AF65-F5344CB8AC3E}">
        <p14:creationId xmlns:p14="http://schemas.microsoft.com/office/powerpoint/2010/main" val="263380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6</a:t>
            </a:fld>
            <a:endParaRPr lang="en-US"/>
          </a:p>
        </p:txBody>
      </p:sp>
    </p:spTree>
    <p:extLst>
      <p:ext uri="{BB962C8B-B14F-4D97-AF65-F5344CB8AC3E}">
        <p14:creationId xmlns:p14="http://schemas.microsoft.com/office/powerpoint/2010/main" val="133199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7</a:t>
            </a:fld>
            <a:endParaRPr lang="en-US"/>
          </a:p>
        </p:txBody>
      </p:sp>
    </p:spTree>
    <p:extLst>
      <p:ext uri="{BB962C8B-B14F-4D97-AF65-F5344CB8AC3E}">
        <p14:creationId xmlns:p14="http://schemas.microsoft.com/office/powerpoint/2010/main" val="294412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8</a:t>
            </a:fld>
            <a:endParaRPr lang="en-US"/>
          </a:p>
        </p:txBody>
      </p:sp>
    </p:spTree>
    <p:extLst>
      <p:ext uri="{BB962C8B-B14F-4D97-AF65-F5344CB8AC3E}">
        <p14:creationId xmlns:p14="http://schemas.microsoft.com/office/powerpoint/2010/main" val="247130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3C24B-1B40-4105-8B05-482058549CCD}" type="slidenum">
              <a:rPr lang="en-US" smtClean="0"/>
              <a:t>9</a:t>
            </a:fld>
            <a:endParaRPr lang="en-US"/>
          </a:p>
        </p:txBody>
      </p:sp>
    </p:spTree>
    <p:extLst>
      <p:ext uri="{BB962C8B-B14F-4D97-AF65-F5344CB8AC3E}">
        <p14:creationId xmlns:p14="http://schemas.microsoft.com/office/powerpoint/2010/main" val="418263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FE225-0BC7-4FB5-82E6-1CFB41F6E07A}"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243840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FE225-0BC7-4FB5-82E6-1CFB41F6E07A}"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381838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FE225-0BC7-4FB5-82E6-1CFB41F6E07A}"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35951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FE225-0BC7-4FB5-82E6-1CFB41F6E07A}"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177584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FE225-0BC7-4FB5-82E6-1CFB41F6E07A}"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4226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FE225-0BC7-4FB5-82E6-1CFB41F6E07A}"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406559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FE225-0BC7-4FB5-82E6-1CFB41F6E07A}"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349971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FE225-0BC7-4FB5-82E6-1CFB41F6E07A}"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228476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FE225-0BC7-4FB5-82E6-1CFB41F6E07A}"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3231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FE225-0BC7-4FB5-82E6-1CFB41F6E07A}"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25529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FE225-0BC7-4FB5-82E6-1CFB41F6E07A}"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4FAAA-DB57-4E0B-A085-3FED8C62B21B}" type="slidenum">
              <a:rPr lang="en-US" smtClean="0"/>
              <a:t>‹#›</a:t>
            </a:fld>
            <a:endParaRPr lang="en-US"/>
          </a:p>
        </p:txBody>
      </p:sp>
    </p:spTree>
    <p:extLst>
      <p:ext uri="{BB962C8B-B14F-4D97-AF65-F5344CB8AC3E}">
        <p14:creationId xmlns:p14="http://schemas.microsoft.com/office/powerpoint/2010/main" val="376127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FE225-0BC7-4FB5-82E6-1CFB41F6E07A}" type="datetimeFigureOut">
              <a:rPr lang="en-US" smtClean="0"/>
              <a:t>5/5/2015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4FAAA-DB57-4E0B-A085-3FED8C62B21B}" type="slidenum">
              <a:rPr lang="en-US" smtClean="0"/>
              <a:t>‹#›</a:t>
            </a:fld>
            <a:endParaRPr lang="en-US"/>
          </a:p>
        </p:txBody>
      </p:sp>
    </p:spTree>
    <p:extLst>
      <p:ext uri="{BB962C8B-B14F-4D97-AF65-F5344CB8AC3E}">
        <p14:creationId xmlns:p14="http://schemas.microsoft.com/office/powerpoint/2010/main" val="246949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DATABASE DIRECTIONS</a:t>
            </a:r>
            <a:br>
              <a:rPr lang="en-US" sz="3600" dirty="0" smtClean="0"/>
            </a:br>
            <a:r>
              <a:rPr lang="en-US" sz="2000" dirty="0" smtClean="0"/>
              <a:t/>
            </a:r>
            <a:br>
              <a:rPr lang="en-US" sz="2000" dirty="0" smtClean="0"/>
            </a:br>
            <a:r>
              <a:rPr lang="en-US" sz="2000" dirty="0" smtClean="0"/>
              <a:t>The </a:t>
            </a:r>
            <a:r>
              <a:rPr lang="en-US" sz="2000" dirty="0"/>
              <a:t>overall goal of </a:t>
            </a:r>
            <a:r>
              <a:rPr lang="en-US" sz="2000" dirty="0" smtClean="0"/>
              <a:t>this project </a:t>
            </a:r>
            <a:r>
              <a:rPr lang="en-US" sz="2000" dirty="0"/>
              <a:t>is to determine whether select characteristics, listed in the database, appear or not in the handwriting specimens.  You do not need to concern yourself with how often a characteristic appears – just whether it appears at all or does not appear.  </a:t>
            </a:r>
            <a:r>
              <a:rPr lang="en-US" sz="2000" dirty="0" smtClean="0"/>
              <a:t/>
            </a:r>
            <a:br>
              <a:rPr lang="en-US" sz="2000" dirty="0" smtClean="0"/>
            </a:br>
            <a:r>
              <a:rPr lang="en-US" sz="2000" dirty="0"/>
              <a:t/>
            </a:r>
            <a:br>
              <a:rPr lang="en-US" sz="2000" dirty="0"/>
            </a:br>
            <a:r>
              <a:rPr lang="en-US" sz="2000" dirty="0" smtClean="0"/>
              <a:t>Here </a:t>
            </a:r>
            <a:r>
              <a:rPr lang="en-US" sz="2000" dirty="0"/>
              <a:t>is how it is done.</a:t>
            </a:r>
            <a:br>
              <a:rPr lang="en-US" sz="2000" dirty="0"/>
            </a:br>
            <a:endParaRPr lang="en-US" sz="2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995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6553200" cy="430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029200"/>
            <a:ext cx="8077200" cy="646331"/>
          </a:xfrm>
          <a:prstGeom prst="rect">
            <a:avLst/>
          </a:prstGeom>
          <a:noFill/>
        </p:spPr>
        <p:txBody>
          <a:bodyPr wrap="square" rtlCol="0">
            <a:spAutoFit/>
          </a:bodyPr>
          <a:lstStyle/>
          <a:p>
            <a:r>
              <a:rPr lang="en-US" dirty="0" smtClean="0"/>
              <a:t>When you open the database you will find a yellow band that starts Security Warning.  Click on the prompt that says Enable Content (See Arrow).</a:t>
            </a:r>
            <a:endParaRPr lang="en-US" dirty="0"/>
          </a:p>
        </p:txBody>
      </p:sp>
      <p:cxnSp>
        <p:nvCxnSpPr>
          <p:cNvPr id="6" name="Straight Arrow Connector 5"/>
          <p:cNvCxnSpPr/>
          <p:nvPr/>
        </p:nvCxnSpPr>
        <p:spPr>
          <a:xfrm flipH="1" flipV="1">
            <a:off x="4343400" y="1143000"/>
            <a:ext cx="1295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99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381000"/>
            <a:ext cx="904563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914400" y="1752600"/>
            <a:ext cx="1143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5257800"/>
            <a:ext cx="9144000" cy="923330"/>
          </a:xfrm>
          <a:prstGeom prst="rect">
            <a:avLst/>
          </a:prstGeom>
          <a:noFill/>
        </p:spPr>
        <p:txBody>
          <a:bodyPr wrap="square" rtlCol="0">
            <a:spAutoFit/>
          </a:bodyPr>
          <a:lstStyle/>
          <a:p>
            <a:r>
              <a:rPr lang="en-US" dirty="0" smtClean="0"/>
              <a:t>The database is split into cursive and printed characters.  The database is quite large and may require some time to load (might see “not responding” at top of page – just ignore it and wait.  Click on “Cursive” prompt to begin entering data.</a:t>
            </a:r>
            <a:endParaRPr lang="en-US" dirty="0"/>
          </a:p>
        </p:txBody>
      </p:sp>
    </p:spTree>
    <p:extLst>
      <p:ext uri="{BB962C8B-B14F-4D97-AF65-F5344CB8AC3E}">
        <p14:creationId xmlns:p14="http://schemas.microsoft.com/office/powerpoint/2010/main" val="129372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owever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225"/>
            <a:ext cx="9109451"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5257800"/>
            <a:ext cx="9033251" cy="646331"/>
          </a:xfrm>
          <a:prstGeom prst="rect">
            <a:avLst/>
          </a:prstGeom>
          <a:noFill/>
        </p:spPr>
        <p:txBody>
          <a:bodyPr wrap="square" rtlCol="0">
            <a:spAutoFit/>
          </a:bodyPr>
          <a:lstStyle/>
          <a:p>
            <a:r>
              <a:rPr lang="en-US" dirty="0" smtClean="0"/>
              <a:t>This screen was for use in data collection.  You do not need to use this screen.  Continue to the next slide.</a:t>
            </a:r>
            <a:endParaRPr lang="en-US" dirty="0"/>
          </a:p>
        </p:txBody>
      </p:sp>
    </p:spTree>
    <p:extLst>
      <p:ext uri="{BB962C8B-B14F-4D97-AF65-F5344CB8AC3E}">
        <p14:creationId xmlns:p14="http://schemas.microsoft.com/office/powerpoint/2010/main" val="215460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225"/>
            <a:ext cx="9109451"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5257800"/>
            <a:ext cx="9033251" cy="1200329"/>
          </a:xfrm>
          <a:prstGeom prst="rect">
            <a:avLst/>
          </a:prstGeom>
          <a:noFill/>
        </p:spPr>
        <p:txBody>
          <a:bodyPr wrap="square" rtlCol="0">
            <a:spAutoFit/>
          </a:bodyPr>
          <a:lstStyle/>
          <a:p>
            <a:r>
              <a:rPr lang="en-US" dirty="0" smtClean="0"/>
              <a:t>There are </a:t>
            </a:r>
            <a:r>
              <a:rPr lang="en-US" dirty="0" smtClean="0"/>
              <a:t>a series of tabs at the top of the screen as noted by the arrow.  PLCA is for Printed Lower Case A, PLCB is for Printed Lower Case B, etc.  Click on the letter for entry.  Be careful to fill in all pages.  Not all characters are represented as some characters had no features that passed the pilot assessment.</a:t>
            </a:r>
            <a:endParaRPr lang="en-US" dirty="0"/>
          </a:p>
        </p:txBody>
      </p:sp>
      <p:cxnSp>
        <p:nvCxnSpPr>
          <p:cNvPr id="6" name="Straight Arrow Connector 5"/>
          <p:cNvCxnSpPr/>
          <p:nvPr/>
        </p:nvCxnSpPr>
        <p:spPr>
          <a:xfrm flipV="1">
            <a:off x="609600" y="13716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49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 y="359229"/>
            <a:ext cx="9146861"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410200"/>
            <a:ext cx="8686800" cy="369332"/>
          </a:xfrm>
          <a:prstGeom prst="rect">
            <a:avLst/>
          </a:prstGeom>
          <a:noFill/>
        </p:spPr>
        <p:txBody>
          <a:bodyPr wrap="square" rtlCol="0">
            <a:spAutoFit/>
          </a:bodyPr>
          <a:lstStyle/>
          <a:p>
            <a:r>
              <a:rPr lang="en-US" dirty="0" smtClean="0"/>
              <a:t>Upon prompting the tab for a character the features will be listed as above. </a:t>
            </a:r>
            <a:r>
              <a:rPr lang="en-US" dirty="0" smtClean="0"/>
              <a:t> </a:t>
            </a:r>
            <a:endParaRPr lang="en-US" dirty="0"/>
          </a:p>
        </p:txBody>
      </p:sp>
    </p:spTree>
    <p:extLst>
      <p:ext uri="{BB962C8B-B14F-4D97-AF65-F5344CB8AC3E}">
        <p14:creationId xmlns:p14="http://schemas.microsoft.com/office/powerpoint/2010/main" val="279080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6" y="500742"/>
            <a:ext cx="9117693" cy="475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656" y="5486400"/>
            <a:ext cx="9111344" cy="646331"/>
          </a:xfrm>
          <a:prstGeom prst="rect">
            <a:avLst/>
          </a:prstGeom>
          <a:noFill/>
        </p:spPr>
        <p:txBody>
          <a:bodyPr wrap="square" rtlCol="0">
            <a:spAutoFit/>
          </a:bodyPr>
          <a:lstStyle/>
          <a:p>
            <a:r>
              <a:rPr lang="en-US" dirty="0" smtClean="0"/>
              <a:t>When you review the features of a specific character you will note that the tabs at the top disappear (Arrow 1).  To make them reappear, slide the bar (Arrow 2) up to the top.</a:t>
            </a:r>
            <a:endParaRPr lang="en-US" dirty="0"/>
          </a:p>
        </p:txBody>
      </p:sp>
      <p:cxnSp>
        <p:nvCxnSpPr>
          <p:cNvPr id="7" name="Straight Arrow Connector 6"/>
          <p:cNvCxnSpPr/>
          <p:nvPr/>
        </p:nvCxnSpPr>
        <p:spPr>
          <a:xfrm flipV="1">
            <a:off x="8229600" y="25146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800600" y="1676400"/>
            <a:ext cx="304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53000" y="2438400"/>
            <a:ext cx="304800" cy="369332"/>
          </a:xfrm>
          <a:prstGeom prst="rect">
            <a:avLst/>
          </a:prstGeom>
          <a:noFill/>
        </p:spPr>
        <p:txBody>
          <a:bodyPr wrap="square" rtlCol="0">
            <a:spAutoFit/>
          </a:bodyPr>
          <a:lstStyle/>
          <a:p>
            <a:pPr algn="ctr"/>
            <a:r>
              <a:rPr lang="en-US" dirty="0" smtClean="0"/>
              <a:t>1</a:t>
            </a:r>
            <a:endParaRPr lang="en-US" dirty="0"/>
          </a:p>
        </p:txBody>
      </p:sp>
      <p:sp>
        <p:nvSpPr>
          <p:cNvPr id="11" name="TextBox 10"/>
          <p:cNvSpPr txBox="1"/>
          <p:nvPr/>
        </p:nvSpPr>
        <p:spPr>
          <a:xfrm>
            <a:off x="8001000" y="2879270"/>
            <a:ext cx="381000" cy="369332"/>
          </a:xfrm>
          <a:prstGeom prst="rect">
            <a:avLst/>
          </a:prstGeom>
          <a:noFill/>
        </p:spPr>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166466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381000"/>
            <a:ext cx="91407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771" y="5486400"/>
            <a:ext cx="9122229" cy="923330"/>
          </a:xfrm>
          <a:prstGeom prst="rect">
            <a:avLst/>
          </a:prstGeom>
          <a:noFill/>
        </p:spPr>
        <p:txBody>
          <a:bodyPr wrap="square" rtlCol="0">
            <a:spAutoFit/>
          </a:bodyPr>
          <a:lstStyle/>
          <a:p>
            <a:r>
              <a:rPr lang="en-US" dirty="0" smtClean="0"/>
              <a:t>As you proceed though each of the characters you can move the tabs by moving the bar at the bottom to the right (Arrow 1).  Once it reaches the right end you will notice a set of arrows (Arrow 2).  You can use these tools in any tandem to access all characters</a:t>
            </a:r>
            <a:endParaRPr lang="en-US" dirty="0"/>
          </a:p>
        </p:txBody>
      </p:sp>
      <p:cxnSp>
        <p:nvCxnSpPr>
          <p:cNvPr id="6" name="Straight Arrow Connector 5"/>
          <p:cNvCxnSpPr/>
          <p:nvPr/>
        </p:nvCxnSpPr>
        <p:spPr>
          <a:xfrm>
            <a:off x="7315200" y="4114800"/>
            <a:ext cx="152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763000" y="2133600"/>
            <a:ext cx="152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62800" y="3962400"/>
            <a:ext cx="304800" cy="369332"/>
          </a:xfrm>
          <a:prstGeom prst="rect">
            <a:avLst/>
          </a:prstGeom>
          <a:noFill/>
        </p:spPr>
        <p:txBody>
          <a:bodyPr wrap="square" rtlCol="0">
            <a:spAutoFit/>
          </a:bodyPr>
          <a:lstStyle/>
          <a:p>
            <a:pPr algn="ctr"/>
            <a:r>
              <a:rPr lang="en-US" dirty="0" smtClean="0"/>
              <a:t>1</a:t>
            </a:r>
            <a:endParaRPr lang="en-US" dirty="0"/>
          </a:p>
        </p:txBody>
      </p:sp>
      <p:sp>
        <p:nvSpPr>
          <p:cNvPr id="10" name="TextBox 9"/>
          <p:cNvSpPr txBox="1"/>
          <p:nvPr/>
        </p:nvSpPr>
        <p:spPr>
          <a:xfrm>
            <a:off x="8534400" y="2971800"/>
            <a:ext cx="381000" cy="369332"/>
          </a:xfrm>
          <a:prstGeom prst="rect">
            <a:avLst/>
          </a:prstGeom>
          <a:noFill/>
        </p:spPr>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319491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7" y="293914"/>
            <a:ext cx="9063562"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8001000" y="1447800"/>
            <a:ext cx="914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5410200"/>
            <a:ext cx="8077200" cy="923330"/>
          </a:xfrm>
          <a:prstGeom prst="rect">
            <a:avLst/>
          </a:prstGeom>
          <a:noFill/>
        </p:spPr>
        <p:txBody>
          <a:bodyPr wrap="square" rtlCol="0">
            <a:spAutoFit/>
          </a:bodyPr>
          <a:lstStyle/>
          <a:p>
            <a:r>
              <a:rPr lang="en-US" dirty="0" smtClean="0"/>
              <a:t>When you complete the entire form (cursive or printed), click on the X as per the arrow above to close that file.  Failure to do so before attempting to open </a:t>
            </a:r>
            <a:r>
              <a:rPr lang="en-US" dirty="0" smtClean="0"/>
              <a:t>the other</a:t>
            </a:r>
            <a:r>
              <a:rPr lang="en-US" dirty="0" smtClean="0"/>
              <a:t> </a:t>
            </a:r>
            <a:r>
              <a:rPr lang="en-US" dirty="0" smtClean="0"/>
              <a:t>file will overload your system.</a:t>
            </a:r>
            <a:endParaRPr lang="en-US" dirty="0"/>
          </a:p>
        </p:txBody>
      </p:sp>
    </p:spTree>
    <p:extLst>
      <p:ext uri="{BB962C8B-B14F-4D97-AF65-F5344CB8AC3E}">
        <p14:creationId xmlns:p14="http://schemas.microsoft.com/office/powerpoint/2010/main" val="129865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340</Words>
  <Application>Microsoft Office PowerPoint</Application>
  <PresentationFormat>On-screen Show (4:3)</PresentationFormat>
  <Paragraphs>24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DATABASE DIRECTIONS  The overall goal of this project is to determine whether select characteristics, listed in the database, appear or not in the handwriting specimens.  You do not need to concern yourself with how often a characteristic appears – just whether it appears at all or does not appear.    Here is how it is done. </vt:lpstr>
      <vt:lpstr>PowerPoint Presentation</vt:lpstr>
      <vt:lpstr>PowerPoint Presentation</vt:lpstr>
      <vt:lpstr>owever</vt:lpstr>
      <vt:lpstr>PowerPoint Presentation</vt:lpstr>
      <vt:lpstr>PowerPoint Presentation</vt:lpstr>
      <vt:lpstr>PowerPoint Presentation</vt:lpstr>
      <vt:lpstr>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are two main documents involved in the classification process.  One is the database.  The other is the handwriting specimen.  Both documents have unique features that will be discussed here later.  The overall goal of this project is to determine whether select characteristics, listed in the database, appear or not in the handwriting specimens.  You do not need to concern yourself with how often a characteristic appears – just whether it appears at all or does not appear.  Here is how it is done.</dc:title>
  <dc:creator>Vastrick</dc:creator>
  <cp:lastModifiedBy>Thomas Vastrick</cp:lastModifiedBy>
  <cp:revision>15</cp:revision>
  <dcterms:created xsi:type="dcterms:W3CDTF">2013-03-11T18:36:46Z</dcterms:created>
  <dcterms:modified xsi:type="dcterms:W3CDTF">2015-05-05T20:21:03Z</dcterms:modified>
</cp:coreProperties>
</file>